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8" r:id="rId8"/>
    <p:sldId id="279" r:id="rId9"/>
    <p:sldId id="263" r:id="rId10"/>
    <p:sldId id="280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 varScale="1">
        <p:scale>
          <a:sx n="98" d="100"/>
          <a:sy n="98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01803-A49F-4766-9A2E-6E2DA5F22B4A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21D8-A48D-40EF-AD9E-821956093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 descr="C:\Users\Администратор\Desktop\завантаженн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16632"/>
            <a:ext cx="1828800" cy="24955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1642" y="1214423"/>
            <a:ext cx="7995158" cy="38576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спілкуванні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  <p:pic>
        <p:nvPicPr>
          <p:cNvPr id="1034" name="Picture 10" descr="C:\Users\Администратор\Desktop\завантаження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437112"/>
            <a:ext cx="1571625" cy="2095500"/>
          </a:xfrm>
          <a:prstGeom prst="rect">
            <a:avLst/>
          </a:prstGeom>
          <a:noFill/>
        </p:spPr>
      </p:pic>
      <p:pic>
        <p:nvPicPr>
          <p:cNvPr id="1035" name="Picture 11" descr="C:\Users\Администратор\Desktop\завантаження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4437112"/>
            <a:ext cx="2143125" cy="2143125"/>
          </a:xfrm>
          <a:prstGeom prst="rect">
            <a:avLst/>
          </a:prstGeom>
          <a:noFill/>
        </p:spPr>
      </p:pic>
      <p:pic>
        <p:nvPicPr>
          <p:cNvPr id="1036" name="Picture 12" descr="C:\Users\Администратор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4293096"/>
            <a:ext cx="1895475" cy="2409825"/>
          </a:xfrm>
          <a:prstGeom prst="rect">
            <a:avLst/>
          </a:prstGeom>
          <a:noFill/>
        </p:spPr>
      </p:pic>
      <p:pic>
        <p:nvPicPr>
          <p:cNvPr id="1037" name="Picture 13" descr="C:\Users\Администратор\Desktop\images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4005064"/>
            <a:ext cx="1685925" cy="2714625"/>
          </a:xfrm>
          <a:prstGeom prst="rect">
            <a:avLst/>
          </a:prstGeom>
          <a:noFill/>
        </p:spPr>
      </p:pic>
      <p:pic>
        <p:nvPicPr>
          <p:cNvPr id="1040" name="Picture 16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16632"/>
            <a:ext cx="1905000" cy="2114550"/>
          </a:xfrm>
          <a:prstGeom prst="rect">
            <a:avLst/>
          </a:prstGeom>
          <a:noFill/>
        </p:spPr>
      </p:pic>
      <p:pic>
        <p:nvPicPr>
          <p:cNvPr id="21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888" y="188640"/>
            <a:ext cx="1676814" cy="1596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1642" y="332656"/>
            <a:ext cx="7760716" cy="6882559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висувають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 indent="360363"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синонімів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інтернаціональний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стислість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утворювати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похідні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вищеназваним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творення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термінів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68760"/>
            <a:ext cx="7416824" cy="5112567"/>
          </a:xfrm>
        </p:spPr>
        <p:txBody>
          <a:bodyPr anchor="ctr">
            <a:normAutofit fontScale="77500" lnSpcReduction="20000"/>
          </a:bodyPr>
          <a:lstStyle/>
          <a:p>
            <a:pPr marL="0" indent="360363" algn="just">
              <a:buNone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Термінологічна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номінація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мовної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цілеспрямований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творчий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зумовлений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взаємодією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1.П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ереосмислення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готового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термінологізації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загальновживаних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коліно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лебідка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кішка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хвіст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чашечка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підошва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волосина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технічна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lvl="1" indent="360363" algn="just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готового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ретермінологізація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фільтрація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 у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механіці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суржик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 у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лінгвістиці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Запозичення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калькування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акція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біржа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адажіо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, зонд, реле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8640"/>
            <a:ext cx="7931224" cy="6336704"/>
          </a:xfrm>
        </p:spPr>
        <p:txBody>
          <a:bodyPr>
            <a:normAutofit fontScale="70000" lnSpcReduction="20000"/>
          </a:bodyPr>
          <a:lstStyle/>
          <a:p>
            <a:pPr marL="0" indent="360363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Причини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запозичення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60363" algn="just"/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запозичення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разом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поняттям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ратифікація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</a:rPr>
              <a:t>кадастр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</a:rPr>
              <a:t>мораторій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</a:rPr>
              <a:t>денонсація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</a:rPr>
              <a:t>денотування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/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паралельне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запозиченого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сферах 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навчальній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анархія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безвладдя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превентивний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запобіжний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 катарсис –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/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досконалого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запозичені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лайнер – великий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швидкохідний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корабель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 субмарина –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підводний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човен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/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досконалого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відповідав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ліквідат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особа-боржник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висунуто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ліквідацією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понять (у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терміносистемах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70 %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пересувна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телевізійна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установка,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714999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642" y="0"/>
            <a:ext cx="7760716" cy="1417638"/>
          </a:xfrm>
        </p:spPr>
        <p:txBody>
          <a:bodyPr>
            <a:noAutofit/>
          </a:bodyPr>
          <a:lstStyle/>
          <a:p>
            <a:pPr indent="360363" algn="just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структурними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моделями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5123801"/>
          </a:xfrm>
        </p:spPr>
        <p:txBody>
          <a:bodyPr>
            <a:normAutofit/>
          </a:bodyPr>
          <a:lstStyle/>
          <a:p>
            <a:pPr marL="0" lvl="0" indent="360363" algn="just"/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однокомпонентні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підмет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стилістика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паралінгвістика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/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двокомпонентні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стиль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складений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присудок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підрядне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стиль;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2853"/>
            <a:ext cx="7632848" cy="5214974"/>
          </a:xfrm>
        </p:spPr>
        <p:txBody>
          <a:bodyPr>
            <a:noAutofit/>
          </a:bodyPr>
          <a:lstStyle/>
          <a:p>
            <a:pPr marL="0" lvl="0" indent="360363"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рикомпонентні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складне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безсполучникове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сучасне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термінознавство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словник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мовця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неозначена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відокремленими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обставинами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слова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іменника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87313" algn="just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багатокомпонентні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обов’язковий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компонент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придієслівної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кодифікація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термінів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43050"/>
            <a:ext cx="7831182" cy="4525963"/>
          </a:xfrm>
        </p:spPr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Кодифікація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систематизація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словниках,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довідниках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орієнтують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перекладні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енциклопедично-довідкові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тлумачно-перекладні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двомовних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термінологічних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найчастотнішими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англо-українські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латинсько-українські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словники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тримовними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рідше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семимовними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60786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332656"/>
            <a:ext cx="7488832" cy="6048672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Енциклопедично-довідкові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словники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подають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понять, а не просто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фіксують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Лексикологія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мовознавства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слово як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склад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– лексику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: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енцикл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.», 2000].</a:t>
            </a: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260648"/>
            <a:ext cx="7859216" cy="6336704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Тлумачно-перекладні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словники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змішаного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типу,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перекладають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іноземною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подають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Цікавою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лексикографічною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працею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яку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символом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часу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вибух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інтересу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науки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є «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Тлумачно-термінологічний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словник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1994),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подано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відповідники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англійською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німецькою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французькою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іспанською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714999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755576" y="188640"/>
            <a:ext cx="7931224" cy="633670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вироблення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термінів-еталонів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термінів-зразків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унормування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межах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межах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Стандартизована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обов’язковою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офіційних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текстах.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714999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642" y="28709"/>
            <a:ext cx="7760716" cy="114300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Термінологічний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стандарт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укладають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за таким алгоритмом: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71546"/>
            <a:ext cx="8128830" cy="4714049"/>
          </a:xfrm>
        </p:spPr>
        <p:txBody>
          <a:bodyPr>
            <a:noAutofit/>
          </a:bodyPr>
          <a:lstStyle/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истематизація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понять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озмежування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родових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понять;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ідбирання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узятої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стандартизації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вибирають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словників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статей,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підручників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оділ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вузькоспеціальні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міжгалузеві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 в)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загальнонаукові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загальнотехнічні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тандартизації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вузькоспеціальні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ибирання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термінів-синонімів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нормативного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позначкою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рекомендований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»);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buFont typeface="+mj-lt"/>
              <a:buAutoNum type="arabicParenR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ідбирання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англійською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німецькою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французькою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buFont typeface="+mj-lt"/>
              <a:buAutoNum type="arabicParenR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дефініції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:\Users\Администратор\Desktop\завантаженн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293096"/>
            <a:ext cx="1728192" cy="2376264"/>
          </a:xfrm>
          <a:prstGeom prst="rect">
            <a:avLst/>
          </a:prstGeom>
          <a:noFill/>
        </p:spPr>
      </p:pic>
      <p:pic>
        <p:nvPicPr>
          <p:cNvPr id="6" name="Picture 9" descr="C:\Users\Администратор\Desktop\завантаження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88640"/>
            <a:ext cx="1872208" cy="26098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995158" cy="3196951"/>
          </a:xfrm>
        </p:spPr>
        <p:txBody>
          <a:bodyPr>
            <a:normAutofit fontScale="92500"/>
          </a:bodyPr>
          <a:lstStyle/>
          <a:p>
            <a:pPr marL="0" lvl="0" indent="360363">
              <a:buFont typeface="+mj-lt"/>
              <a:buAutoNum type="arabicPeriod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Загальнонаукова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міжгалузева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вузькоспеціальна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>
              <a:buFont typeface="+mj-lt"/>
              <a:buAutoNum type="arabicPeriod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>
              <a:buFont typeface="+mj-lt"/>
              <a:buAutoNum type="arabicPeriod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творення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кодифікація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920880" cy="706090"/>
          </a:xfrm>
        </p:spPr>
        <p:txBody>
          <a:bodyPr>
            <a:noAutofit/>
          </a:bodyPr>
          <a:lstStyle/>
          <a:p>
            <a:pPr indent="360363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 готовому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стандарту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268760"/>
            <a:ext cx="8829708" cy="5030019"/>
          </a:xfrm>
        </p:spPr>
        <p:txBody>
          <a:bodyPr>
            <a:no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азва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корочена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дозволений (не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рекомендований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синонім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одове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идове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квівалент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англійською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німецькою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французькою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ефініція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ормула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схема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428750" lvl="2" indent="-51435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14290"/>
            <a:ext cx="7859216" cy="6357982"/>
          </a:xfrm>
        </p:spPr>
        <p:txBody>
          <a:bodyPr>
            <a:normAutofit fontScale="55000" lnSpcReduction="20000"/>
          </a:bodyPr>
          <a:lstStyle/>
          <a:p>
            <a:pPr marL="0" indent="360363" algn="ctr">
              <a:buNone/>
            </a:pPr>
            <a:r>
              <a:rPr lang="uk-UA" sz="8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Практичні завдання</a:t>
            </a:r>
            <a:endParaRPr lang="ru-RU" sz="87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Згрупуйте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слова-терміни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галузями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З’ясуйте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за потреби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звертайтесь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тлумачного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словника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словника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іншомовних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Раціоналізація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феномен, герменевтика,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імпульс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акрил,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магній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кролівництво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горизонт, карта,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арбітраж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оренда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вклад,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заповіт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система,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біржа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меморандум,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узагальнення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девальвація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фінансист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дивіденд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дотація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валентність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синкретизм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Розкрийте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Літературна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норма, лексика,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кліше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автобіографія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стиль, культура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суржик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6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714999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4290"/>
            <a:ext cx="7848872" cy="5911873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слова у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колонки: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загальнонаукові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вузькоспеціальні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Гіпотенуза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особа,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ретрансляція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сюжет,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мінерал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діалектика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базис,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каналізація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хірургія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адажіо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октава, реактив, адвокат,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речовий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доказ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документ,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закон,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відповідники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слів-термінів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Альтруїзм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анулювання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генерація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демаскування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екскурс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ідентифікація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індиферентний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катарсис,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квітенсенція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превентивний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репродукувати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реляція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сакральний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сегрегація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інновація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альянс,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ембарго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адаптер,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дисонанс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іпотека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Користуючись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словами для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синоніми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Адміністрація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кон’юнктура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акциз,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аргумент,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кореспонденція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вексель,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аргумент,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ідентичний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компенсація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пріоритет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паритет,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екстрений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інцидент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пай,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правління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довід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доказ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боргове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непрямий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листування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шкода,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занепад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непорозуміння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терміновий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спішний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заощадження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однаковий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тотожний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мотив,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доказ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97526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60786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28604"/>
            <a:ext cx="7704856" cy="5697559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10-15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термінів-синонімів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фаху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10-15 пар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антонімічних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фаху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10-15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професіоналізмів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фаху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97526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92697"/>
            <a:ext cx="7704856" cy="46805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uk-UA" sz="1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ctr">
              <a:buNone/>
            </a:pPr>
            <a:r>
              <a:rPr lang="uk-UA" sz="1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115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1676814" cy="1596887"/>
          </a:xfrm>
          <a:prstGeom prst="rect">
            <a:avLst/>
          </a:prstGeom>
          <a:noFill/>
        </p:spPr>
      </p:pic>
      <p:pic>
        <p:nvPicPr>
          <p:cNvPr id="9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3297526" y="3083180"/>
            <a:ext cx="6858002" cy="691642"/>
          </a:xfrm>
          <a:prstGeom prst="rect">
            <a:avLst/>
          </a:prstGeom>
          <a:noFill/>
        </p:spPr>
      </p:pic>
      <p:pic>
        <p:nvPicPr>
          <p:cNvPr id="10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369178" y="3083180"/>
            <a:ext cx="6858002" cy="691642"/>
          </a:xfrm>
          <a:prstGeom prst="rect">
            <a:avLst/>
          </a:prstGeom>
          <a:noFill/>
        </p:spPr>
      </p:pic>
      <p:pic>
        <p:nvPicPr>
          <p:cNvPr id="2" name="Picture 2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869160"/>
            <a:ext cx="2571750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pPr indent="360363"/>
            <a:r>
              <a:rPr lang="ru-RU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1642" y="1000108"/>
            <a:ext cx="7760716" cy="5669252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ВЦ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», 2007.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4.Онуфрієнко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Г.С.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та доп.  К. : Центр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2012. № 4. С.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18–28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2010.  213 с.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», 2009.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8. Шевчук С.В.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.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9. Ярема С. На теми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10.  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Гінзбург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М.Д.	Десять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</a:t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систему //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сертифікація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2004.  № 2.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В.В.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. 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школа, 2006.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12. Коваль А.П.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тексту. К., 1970.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Михайлова О.Т.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2000.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Font typeface="Wingdings" pitchFamily="2" charset="2"/>
              <a:buChar char="Ø"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85728"/>
            <a:ext cx="7776864" cy="5840435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Загальнонаукова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міжгалузева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вузькоспеціальна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термінологія</a:t>
            </a:r>
            <a:endParaRPr lang="ru-RU" sz="2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Термінологія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педагогічну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юридичну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психологічну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структуру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структуру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Наука,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термінологію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термінознавством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Галузеві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терміносистемами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термінологічними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системами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60786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642" y="274638"/>
            <a:ext cx="7840798" cy="1143000"/>
          </a:xfrm>
        </p:spPr>
        <p:txBody>
          <a:bodyPr>
            <a:noAutofit/>
          </a:bodyPr>
          <a:lstStyle/>
          <a:p>
            <a:pPr indent="360363"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Системність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типами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множинам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системного характеру: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43050"/>
            <a:ext cx="7848872" cy="4811715"/>
          </a:xfrm>
        </p:spPr>
        <p:txBody>
          <a:bodyPr>
            <a:normAutofit lnSpcReduction="10000"/>
          </a:bodyPr>
          <a:lstStyle/>
          <a:p>
            <a:pPr marL="87313" lvl="1" indent="273050"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Логічними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зв’язками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а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–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системно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пов’язаними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7313" lvl="1" indent="273050"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зв’язками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загальновживаних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синонімічні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антонімічні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словотвірні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полісемічні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родо-видові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60786" y="3083180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642" y="142868"/>
            <a:ext cx="7760716" cy="1143000"/>
          </a:xfrm>
        </p:spPr>
        <p:txBody>
          <a:bodyPr>
            <a:noAutofit/>
          </a:bodyPr>
          <a:lstStyle/>
          <a:p>
            <a:pPr indent="360363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24744"/>
            <a:ext cx="7688306" cy="5328592"/>
          </a:xfrm>
        </p:spPr>
        <p:txBody>
          <a:bodyPr>
            <a:noAutofit/>
          </a:bodyPr>
          <a:lstStyle/>
          <a:p>
            <a:pPr marL="0" lvl="1" indent="360363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Загальнонаукові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практично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термінологіях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система,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тенденція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закон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синтез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Міжгалузеві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споріднених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віддалених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наука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термінологію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соціальними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природничими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науками,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технополіс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приватна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Вузькоспеціальні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субстантивація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підмет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синтаксис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лінгвістичні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); катет,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гіпотенуза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косинус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математичні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sz="2000" dirty="0"/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8934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8640"/>
            <a:ext cx="7688306" cy="6264696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Безперечно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неможливе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побутують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професіоналізми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номенклатурні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Професіоналізми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притаманні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професіоналізмами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тому,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назви-поняття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професіоналізми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розмовні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неофіційні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синоніми-еквіваленти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слів-термінів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дирик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– директор, пара –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академічні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Професіоналізми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емоційно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забарвлені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переосмисленими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бути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зрозумілі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людям,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належать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неофіційному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ненормативними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документах,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офіційному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8934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8640"/>
            <a:ext cx="7688306" cy="6264696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Номенклатура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відрізняти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позначають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абстраговані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Номенклатуру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систему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науки, так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географічній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номенклатурі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Азовське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море,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річка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ботанічній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лексиці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дерев: дуб,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смерека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ялина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номенклатура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медична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мовознавча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біологічна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хімічна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Номенклатурою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машин,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верстатів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випускається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айменування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8934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0370"/>
            <a:ext cx="8229600" cy="857082"/>
          </a:xfrm>
        </p:spPr>
        <p:txBody>
          <a:bodyPr>
            <a:normAutofit/>
          </a:bodyPr>
          <a:lstStyle/>
          <a:p>
            <a:pPr lvl="0"/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1642" y="764705"/>
            <a:ext cx="7760716" cy="6450510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en-US" sz="2100" b="1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лат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. terminus –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межа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яке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позначає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en-US" sz="2100" b="1" dirty="0" err="1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є: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системність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входить до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терміносистеми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термінологічне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err="1">
                <a:latin typeface="Times New Roman" pitchFamily="18" charset="0"/>
                <a:cs typeface="Times New Roman" pitchFamily="18" charset="0"/>
              </a:rPr>
              <a:t>дефініції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дефініцію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en-US" sz="2100" b="1" i="1" dirty="0" err="1" smtClean="0">
                <a:latin typeface="Times New Roman" pitchFamily="18" charset="0"/>
                <a:cs typeface="Times New Roman" pitchFamily="18" charset="0"/>
              </a:rPr>
              <a:t>тенденція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однозначності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межах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терміносистеми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загальновживаної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багатозначні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однозначні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зумовлено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їхнім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нейтральність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	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емоційно-експресивного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семантики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якнайповніше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передавати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позначає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en-US" sz="2100" b="1" i="1" dirty="0" err="1" smtClean="0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>
                <a:latin typeface="Times New Roman" pitchFamily="18" charset="0"/>
                <a:cs typeface="Times New Roman" pitchFamily="18" charset="0"/>
              </a:rPr>
              <a:t>інформативність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83180" y="3083180"/>
            <a:ext cx="6858002" cy="691642"/>
          </a:xfrm>
          <a:prstGeom prst="rect">
            <a:avLst/>
          </a:prstGeom>
          <a:noFill/>
        </p:spPr>
      </p:pic>
      <p:pic>
        <p:nvPicPr>
          <p:cNvPr id="5" name="Picture 3" descr="C:\Users\User\Desktop\!ВОВА\фони\Вишиванка-червоно-чор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69178" y="3083178"/>
            <a:ext cx="6858002" cy="691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1919</Words>
  <Application>Microsoft Office PowerPoint</Application>
  <PresentationFormat>Экран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План</vt:lpstr>
      <vt:lpstr>Література</vt:lpstr>
      <vt:lpstr>Слайд 4</vt:lpstr>
      <vt:lpstr>Системність термінології зумовлена двома типами зв’язків, які надають множинам термінів системного характеру:</vt:lpstr>
      <vt:lpstr>Залежно від ступеня спеціалізації значення терміни можна поділити на три основні групи.</vt:lpstr>
      <vt:lpstr>Слайд 7</vt:lpstr>
      <vt:lpstr>Слайд 8</vt:lpstr>
      <vt:lpstr>2. Термін і його ознаки</vt:lpstr>
      <vt:lpstr>Слайд 10</vt:lpstr>
      <vt:lpstr>3. Способи творення термінів</vt:lpstr>
      <vt:lpstr>Слайд 12</vt:lpstr>
      <vt:lpstr>За структурними моделями  терміни поділяють на:</vt:lpstr>
      <vt:lpstr>Слайд 14</vt:lpstr>
      <vt:lpstr>4. Нормування, кодифікація  і стандартизація термінів</vt:lpstr>
      <vt:lpstr>Слайд 16</vt:lpstr>
      <vt:lpstr>Слайд 17</vt:lpstr>
      <vt:lpstr>Слайд 18</vt:lpstr>
      <vt:lpstr>Термінологічний стандарт укладають за таким алгоритмом:</vt:lpstr>
      <vt:lpstr>У готовому вигляді стаття стандарту має приблизно таку будову.</vt:lpstr>
      <vt:lpstr>Слайд 21</vt:lpstr>
      <vt:lpstr>Слайд 22</vt:lpstr>
      <vt:lpstr>Слайд 23</vt:lpstr>
      <vt:lpstr>Слайд 24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</dc:title>
  <dc:creator>User</dc:creator>
  <cp:lastModifiedBy>Администратор</cp:lastModifiedBy>
  <cp:revision>82</cp:revision>
  <dcterms:created xsi:type="dcterms:W3CDTF">2021-09-28T11:50:00Z</dcterms:created>
  <dcterms:modified xsi:type="dcterms:W3CDTF">2024-02-13T21:10:50Z</dcterms:modified>
</cp:coreProperties>
</file>